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00"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5" name="Date Placeholder 14"/>
          <p:cNvSpPr>
            <a:spLocks noGrp="1"/>
          </p:cNvSpPr>
          <p:nvPr>
            <p:ph type="dt" sz="half" idx="10"/>
          </p:nvPr>
        </p:nvSpPr>
        <p:spPr/>
        <p:txBody>
          <a:bodyPr/>
          <a:lstStyle/>
          <a:p>
            <a:fld id="{A23720DD-5B6D-40BF-8493-A6B52D484E6B}" type="datetimeFigureOut">
              <a:rPr lang="tr-TR" smtClean="0"/>
              <a:t>1.06.2023</a:t>
            </a:fld>
            <a:endParaRPr lang="tr-TR"/>
          </a:p>
        </p:txBody>
      </p:sp>
      <p:sp>
        <p:nvSpPr>
          <p:cNvPr id="16" name="Slide Number Placeholder 15"/>
          <p:cNvSpPr>
            <a:spLocks noGrp="1"/>
          </p:cNvSpPr>
          <p:nvPr>
            <p:ph type="sldNum" sz="quarter" idx="11"/>
          </p:nvPr>
        </p:nvSpPr>
        <p:spPr/>
        <p:txBody>
          <a:bodyPr/>
          <a:lstStyle/>
          <a:p>
            <a:fld id="{F302176B-0E47-46AC-8F43-DAB4B8A37D06}" type="slidenum">
              <a:rPr lang="tr-TR" smtClean="0"/>
              <a:t>‹#›</a:t>
            </a:fld>
            <a:endParaRPr lang="tr-TR"/>
          </a:p>
        </p:txBody>
      </p:sp>
      <p:sp>
        <p:nvSpPr>
          <p:cNvPr id="17" name="Footer Placeholder 16"/>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1.06.2023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3" name="Title 12"/>
          <p:cNvSpPr>
            <a:spLocks noGrp="1"/>
          </p:cNvSpPr>
          <p:nvPr>
            <p:ph type="title"/>
          </p:nvPr>
        </p:nvSpPr>
        <p:spPr/>
        <p:txBody>
          <a:bodyPr/>
          <a:lstStyle/>
          <a:p>
            <a:r>
              <a:rPr lang="tr-TR"/>
              <a:t>Asıl başlık stili için tıklatın</a:t>
            </a:r>
            <a:endParaRPr lang="en-US"/>
          </a:p>
        </p:txBody>
      </p:sp>
      <p:sp>
        <p:nvSpPr>
          <p:cNvPr id="14" name="Date Placeholder 13"/>
          <p:cNvSpPr>
            <a:spLocks noGrp="1"/>
          </p:cNvSpPr>
          <p:nvPr>
            <p:ph type="dt" sz="half" idx="10"/>
          </p:nvPr>
        </p:nvSpPr>
        <p:spPr/>
        <p:txBody>
          <a:bodyPr/>
          <a:lstStyle/>
          <a:p>
            <a:fld id="{A23720DD-5B6D-40BF-8493-A6B52D484E6B}" type="datetimeFigureOut">
              <a:rPr lang="tr-TR" smtClean="0"/>
              <a:t>1.06.2023</a:t>
            </a:fld>
            <a:endParaRPr lang="tr-TR"/>
          </a:p>
        </p:txBody>
      </p:sp>
      <p:sp>
        <p:nvSpPr>
          <p:cNvPr id="15" name="Slide Number Placeholder 14"/>
          <p:cNvSpPr>
            <a:spLocks noGrp="1"/>
          </p:cNvSpPr>
          <p:nvPr>
            <p:ph type="sldNum" sz="quarter" idx="11"/>
          </p:nvPr>
        </p:nvSpPr>
        <p:spPr/>
        <p:txBody>
          <a:bodyPr/>
          <a:lstStyle/>
          <a:p>
            <a:fld id="{F302176B-0E47-46AC-8F43-DAB4B8A37D06}" type="slidenum">
              <a:rPr lang="tr-TR" smtClean="0"/>
              <a:t>‹#›</a:t>
            </a:fld>
            <a:endParaRPr lang="tr-TR"/>
          </a:p>
        </p:txBody>
      </p:sp>
      <p:sp>
        <p:nvSpPr>
          <p:cNvPr id="16" name="Footer Placeholder 15"/>
          <p:cNvSpPr>
            <a:spLocks noGrp="1"/>
          </p:cNvSpPr>
          <p:nvPr>
            <p:ph type="ftr" sz="quarter" idx="12"/>
          </p:nvPr>
        </p:nvSpPr>
        <p:spPr/>
        <p:txBody>
          <a:bodyPr/>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12" name="Date Placeholder 11"/>
          <p:cNvSpPr>
            <a:spLocks noGrp="1"/>
          </p:cNvSpPr>
          <p:nvPr>
            <p:ph type="dt" sz="half" idx="10"/>
          </p:nvPr>
        </p:nvSpPr>
        <p:spPr/>
        <p:txBody>
          <a:bodyPr/>
          <a:lstStyle/>
          <a:p>
            <a:fld id="{A23720DD-5B6D-40BF-8493-A6B52D484E6B}" type="datetimeFigureOut">
              <a:rPr lang="tr-TR" smtClean="0"/>
              <a:t>1.06.2023</a:t>
            </a:fld>
            <a:endParaRPr lang="tr-TR"/>
          </a:p>
        </p:txBody>
      </p:sp>
      <p:sp>
        <p:nvSpPr>
          <p:cNvPr id="13" name="Slide Number Placeholder 12"/>
          <p:cNvSpPr>
            <a:spLocks noGrp="1"/>
          </p:cNvSpPr>
          <p:nvPr>
            <p:ph type="sldNum" sz="quarter" idx="11"/>
          </p:nvPr>
        </p:nvSpPr>
        <p:spPr/>
        <p:txBody>
          <a:bodyPr/>
          <a:lstStyle/>
          <a:p>
            <a:fld id="{F302176B-0E47-46AC-8F43-DAB4B8A37D06}" type="slidenum">
              <a:rPr lang="tr-TR" smtClean="0"/>
              <a:t>‹#›</a:t>
            </a:fld>
            <a:endParaRPr lang="tr-TR"/>
          </a:p>
        </p:txBody>
      </p:sp>
      <p:sp>
        <p:nvSpPr>
          <p:cNvPr id="14" name="Footer Placeholder 13"/>
          <p:cNvSpPr>
            <a:spLocks noGrp="1"/>
          </p:cNvSpPr>
          <p:nvPr>
            <p:ph type="ftr" sz="quarter" idx="12"/>
          </p:nvPr>
        </p:nvSpPr>
        <p:spPr/>
        <p:txBody>
          <a:bodyPr/>
          <a:lstStyle/>
          <a:p>
            <a:endParaRPr lang="tr-T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tr-TR"/>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23720DD-5B6D-40BF-8493-A6B52D484E6B}" type="datetimeFigureOut">
              <a:rPr lang="tr-TR" smtClean="0"/>
              <a:t>1.06.2023</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
        <p:nvSpPr>
          <p:cNvPr id="11" name="Title 10"/>
          <p:cNvSpPr>
            <a:spLocks noGrp="1"/>
          </p:cNvSpPr>
          <p:nvPr>
            <p:ph type="title"/>
          </p:nvPr>
        </p:nvSpPr>
        <p:spPr/>
        <p:txBody>
          <a:bodyPr/>
          <a:lstStyle/>
          <a:p>
            <a:r>
              <a:rPr lang="tr-TR"/>
              <a:t>Asıl başlık stili için tıklatın</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tr-TR"/>
              <a:t>Asıl başlık stili için tıklatın</a:t>
            </a:r>
            <a:endParaRPr lang="en-US" dirty="0"/>
          </a:p>
        </p:txBody>
      </p:sp>
      <p:sp>
        <p:nvSpPr>
          <p:cNvPr id="14" name="Date Placeholder 13"/>
          <p:cNvSpPr>
            <a:spLocks noGrp="1"/>
          </p:cNvSpPr>
          <p:nvPr>
            <p:ph type="dt" sz="half" idx="10"/>
          </p:nvPr>
        </p:nvSpPr>
        <p:spPr/>
        <p:txBody>
          <a:bodyPr/>
          <a:lstStyle/>
          <a:p>
            <a:fld id="{A23720DD-5B6D-40BF-8493-A6B52D484E6B}" type="datetimeFigureOut">
              <a:rPr lang="tr-TR" smtClean="0"/>
              <a:t>1.06.2023</a:t>
            </a:fld>
            <a:endParaRPr lang="tr-TR"/>
          </a:p>
        </p:txBody>
      </p:sp>
      <p:sp>
        <p:nvSpPr>
          <p:cNvPr id="15" name="Slide Number Placeholder 14"/>
          <p:cNvSpPr>
            <a:spLocks noGrp="1"/>
          </p:cNvSpPr>
          <p:nvPr>
            <p:ph type="sldNum" sz="quarter" idx="11"/>
          </p:nvPr>
        </p:nvSpPr>
        <p:spPr/>
        <p:txBody>
          <a:bodyPr/>
          <a:lstStyle/>
          <a:p>
            <a:fld id="{F302176B-0E47-46AC-8F43-DAB4B8A37D06}" type="slidenum">
              <a:rPr lang="tr-TR" smtClean="0"/>
              <a:t>‹#›</a:t>
            </a:fld>
            <a:endParaRPr lang="tr-TR"/>
          </a:p>
        </p:txBody>
      </p:sp>
      <p:sp>
        <p:nvSpPr>
          <p:cNvPr id="16" name="Footer Placeholder 15"/>
          <p:cNvSpPr>
            <a:spLocks noGrp="1"/>
          </p:cNvSpPr>
          <p:nvPr>
            <p:ph type="ftr" sz="quarter" idx="12"/>
          </p:nvPr>
        </p:nvSpPr>
        <p:spPr/>
        <p:txBody>
          <a:bodyPr/>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 için tıklatın</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1.06.2023</a:t>
            </a:fld>
            <a:endParaRPr lang="tr-TR"/>
          </a:p>
        </p:txBody>
      </p:sp>
      <p:sp>
        <p:nvSpPr>
          <p:cNvPr id="8" name="Slide Number Placeholder 7"/>
          <p:cNvSpPr>
            <a:spLocks noGrp="1"/>
          </p:cNvSpPr>
          <p:nvPr>
            <p:ph type="sldNum" sz="quarter" idx="11"/>
          </p:nvPr>
        </p:nvSpPr>
        <p:spPr/>
        <p:txBody>
          <a:bodyPr/>
          <a:lstStyle/>
          <a:p>
            <a:fld id="{F302176B-0E47-46AC-8F43-DAB4B8A37D06}"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1.06.2023</a:t>
            </a:fld>
            <a:endParaRPr lang="tr-TR"/>
          </a:p>
        </p:txBody>
      </p:sp>
      <p:sp>
        <p:nvSpPr>
          <p:cNvPr id="6" name="Slide Number Placeholder 5"/>
          <p:cNvSpPr>
            <a:spLocks noGrp="1"/>
          </p:cNvSpPr>
          <p:nvPr>
            <p:ph type="sldNum" sz="quarter" idx="11"/>
          </p:nvPr>
        </p:nvSpPr>
        <p:spPr/>
        <p:txBody>
          <a:bodyPr/>
          <a:lstStyle/>
          <a:p>
            <a:fld id="{F302176B-0E47-46AC-8F43-DAB4B8A37D06}" type="slidenum">
              <a:rPr lang="tr-TR" smtClean="0"/>
              <a:t>‹#›</a:t>
            </a:fld>
            <a:endParaRPr lang="tr-TR"/>
          </a:p>
        </p:txBody>
      </p:sp>
      <p:sp>
        <p:nvSpPr>
          <p:cNvPr id="7" name="Footer Placeholder 6"/>
          <p:cNvSpPr>
            <a:spLocks noGrp="1"/>
          </p:cNvSpPr>
          <p:nvPr>
            <p:ph type="ftr" sz="quarter" idx="12"/>
          </p:nvPr>
        </p:nvSpPr>
        <p:spPr/>
        <p:txBody>
          <a:bodyPr/>
          <a:lstStyle/>
          <a:p>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5" name="Date Placeholder 14"/>
          <p:cNvSpPr>
            <a:spLocks noGrp="1"/>
          </p:cNvSpPr>
          <p:nvPr>
            <p:ph type="dt" sz="half" idx="10"/>
          </p:nvPr>
        </p:nvSpPr>
        <p:spPr/>
        <p:txBody>
          <a:bodyPr/>
          <a:lstStyle/>
          <a:p>
            <a:fld id="{A23720DD-5B6D-40BF-8493-A6B52D484E6B}" type="datetimeFigureOut">
              <a:rPr lang="tr-TR" smtClean="0"/>
              <a:t>1.06.2023</a:t>
            </a:fld>
            <a:endParaRPr lang="tr-TR"/>
          </a:p>
        </p:txBody>
      </p:sp>
      <p:sp>
        <p:nvSpPr>
          <p:cNvPr id="16" name="Slide Number Placeholder 15"/>
          <p:cNvSpPr>
            <a:spLocks noGrp="1"/>
          </p:cNvSpPr>
          <p:nvPr>
            <p:ph type="sldNum" sz="quarter" idx="11"/>
          </p:nvPr>
        </p:nvSpPr>
        <p:spPr/>
        <p:txBody>
          <a:bodyPr/>
          <a:lstStyle/>
          <a:p>
            <a:fld id="{F302176B-0E47-46AC-8F43-DAB4B8A37D06}" type="slidenum">
              <a:rPr lang="tr-TR" smtClean="0"/>
              <a:t>‹#›</a:t>
            </a:fld>
            <a:endParaRPr lang="tr-TR"/>
          </a:p>
        </p:txBody>
      </p:sp>
      <p:sp>
        <p:nvSpPr>
          <p:cNvPr id="17" name="Footer Placeholder 16"/>
          <p:cNvSpPr>
            <a:spLocks noGrp="1"/>
          </p:cNvSpPr>
          <p:nvPr>
            <p:ph type="ftr" sz="quarter" idx="12"/>
          </p:nvPr>
        </p:nvSpPr>
        <p:spPr/>
        <p:txBody>
          <a:bodyPr/>
          <a:lstStyle/>
          <a:p>
            <a:endParaRPr lang="tr-TR"/>
          </a:p>
        </p:txBody>
      </p:sp>
      <p:sp>
        <p:nvSpPr>
          <p:cNvPr id="18" name="Title 17"/>
          <p:cNvSpPr>
            <a:spLocks noGrp="1"/>
          </p:cNvSpPr>
          <p:nvPr>
            <p:ph type="title"/>
          </p:nvPr>
        </p:nvSpPr>
        <p:spPr/>
        <p:txBody>
          <a:bodyPr/>
          <a:lstStyle/>
          <a:p>
            <a:r>
              <a:rPr lang="tr-TR"/>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tr-TR"/>
              <a:t>Asıl başlık stili için tıklatın</a:t>
            </a:r>
            <a:endParaRPr lang="en-US"/>
          </a:p>
        </p:txBody>
      </p:sp>
      <p:sp>
        <p:nvSpPr>
          <p:cNvPr id="13" name="Date Placeholder 12"/>
          <p:cNvSpPr>
            <a:spLocks noGrp="1"/>
          </p:cNvSpPr>
          <p:nvPr>
            <p:ph type="dt" sz="half" idx="10"/>
          </p:nvPr>
        </p:nvSpPr>
        <p:spPr/>
        <p:txBody>
          <a:bodyPr/>
          <a:lstStyle/>
          <a:p>
            <a:fld id="{A23720DD-5B6D-40BF-8493-A6B52D484E6B}" type="datetimeFigureOut">
              <a:rPr lang="tr-TR" smtClean="0"/>
              <a:t>1.06.2023</a:t>
            </a:fld>
            <a:endParaRPr lang="tr-TR"/>
          </a:p>
        </p:txBody>
      </p:sp>
      <p:sp>
        <p:nvSpPr>
          <p:cNvPr id="14" name="Slide Number Placeholder 13"/>
          <p:cNvSpPr>
            <a:spLocks noGrp="1"/>
          </p:cNvSpPr>
          <p:nvPr>
            <p:ph type="sldNum" sz="quarter" idx="11"/>
          </p:nvPr>
        </p:nvSpPr>
        <p:spPr/>
        <p:txBody>
          <a:bodyPr/>
          <a:lstStyle/>
          <a:p>
            <a:fld id="{F302176B-0E47-46AC-8F43-DAB4B8A37D06}" type="slidenum">
              <a:rPr lang="tr-TR" smtClean="0"/>
              <a:t>‹#›</a:t>
            </a:fld>
            <a:endParaRPr lang="tr-TR"/>
          </a:p>
        </p:txBody>
      </p:sp>
      <p:sp>
        <p:nvSpPr>
          <p:cNvPr id="15" name="Footer Placeholder 14"/>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tr-TR"/>
              <a:t>Asıl başlık stili için tıklatın</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23720DD-5B6D-40BF-8493-A6B52D484E6B}" type="datetimeFigureOut">
              <a:rPr lang="tr-TR" smtClean="0"/>
              <a:t>1.06.2023</a:t>
            </a:fld>
            <a:endParaRPr lang="tr-T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tr-T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hyperlink" Target="http://www.meb.gov.tr/" TargetMode="Externa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hyperlink" Target="https://e-okul.meb.gov.tr/" TargetMode="External" /><Relationship Id="rId2" Type="http://schemas.openxmlformats.org/officeDocument/2006/relationships/hyperlink" Target="http://www.meb.gov.tr/"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92500" lnSpcReduction="20000"/>
          </a:bodyPr>
          <a:lstStyle/>
          <a:p>
            <a:pPr marL="0" indent="0" algn="ctr">
              <a:buNone/>
            </a:pPr>
            <a:r>
              <a:rPr lang="tr-TR" sz="7000" b="1" dirty="0"/>
              <a:t>2023 YILI </a:t>
            </a:r>
          </a:p>
          <a:p>
            <a:pPr marL="0" indent="0" algn="ctr">
              <a:buNone/>
            </a:pPr>
            <a:r>
              <a:rPr lang="tr-TR" sz="7000" b="1" dirty="0"/>
              <a:t>İLKÖĞRETİM E ORTAÖĞRETİM KURUMLARI BURSLULUK SINAVI (İOKBS)</a:t>
            </a:r>
            <a:endParaRPr lang="tr-TR" sz="6000" dirty="0"/>
          </a:p>
        </p:txBody>
      </p:sp>
      <p:sp>
        <p:nvSpPr>
          <p:cNvPr id="2" name="Başlık 1"/>
          <p:cNvSpPr>
            <a:spLocks noGrp="1"/>
          </p:cNvSpPr>
          <p:nvPr>
            <p:ph type="title"/>
          </p:nvPr>
        </p:nvSpPr>
        <p:spPr>
          <a:xfrm>
            <a:off x="457200" y="274638"/>
            <a:ext cx="8229600" cy="202034"/>
          </a:xfrm>
        </p:spPr>
        <p:txBody>
          <a:bodyPr>
            <a:normAutofit fontScale="90000"/>
          </a:bodyPr>
          <a:lstStyle/>
          <a:p>
            <a:r>
              <a:rPr lang="tr-TR" dirty="0"/>
              <a:t>.</a:t>
            </a:r>
          </a:p>
        </p:txBody>
      </p:sp>
    </p:spTree>
    <p:extLst>
      <p:ext uri="{BB962C8B-B14F-4D97-AF65-F5344CB8AC3E}">
        <p14:creationId xmlns:p14="http://schemas.microsoft.com/office/powerpoint/2010/main" val="4218389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916832"/>
            <a:ext cx="8568952" cy="4536504"/>
          </a:xfrm>
        </p:spPr>
        <p:txBody>
          <a:bodyPr>
            <a:normAutofit/>
          </a:bodyPr>
          <a:lstStyle/>
          <a:p>
            <a:r>
              <a:rPr lang="tr-TR" sz="2500" dirty="0"/>
              <a:t>Öğrencinin sınav giriş yeri, salonu, sıra numarası, alacağı sınav tedbir hizmeti gibi bilgiler sınav tarihinden en az </a:t>
            </a:r>
            <a:r>
              <a:rPr lang="tr-TR" sz="2500" b="1" dirty="0"/>
              <a:t>7 (yedi) gün önce </a:t>
            </a:r>
            <a:r>
              <a:rPr lang="tr-TR" sz="2500" dirty="0">
                <a:hlinkClick r:id="rId2"/>
              </a:rPr>
              <a:t>www.meb.gov.tr </a:t>
            </a:r>
            <a:r>
              <a:rPr lang="tr-TR" sz="2500" dirty="0"/>
              <a:t>internet adresinden yayımlanacaktır.</a:t>
            </a:r>
          </a:p>
          <a:p>
            <a:r>
              <a:rPr lang="tr-TR" sz="2500" dirty="0"/>
              <a:t>Fotoğraflı sınav giriş belgesi elektronik ortamda okul müdürlükleri tarafından alınacak, mühürlenerek onaylandıktan sonra öğrencinin sınava gireceği salon ve sırada hazır</a:t>
            </a:r>
            <a:r>
              <a:rPr lang="tr-TR" sz="2500" b="1" dirty="0"/>
              <a:t> </a:t>
            </a:r>
            <a:r>
              <a:rPr lang="tr-TR" sz="2500" dirty="0"/>
              <a:t>bulundurulacaktır.</a:t>
            </a:r>
          </a:p>
          <a:p>
            <a:endParaRPr lang="tr-TR" dirty="0"/>
          </a:p>
        </p:txBody>
      </p:sp>
      <p:sp>
        <p:nvSpPr>
          <p:cNvPr id="2" name="Başlık 1"/>
          <p:cNvSpPr>
            <a:spLocks noGrp="1"/>
          </p:cNvSpPr>
          <p:nvPr>
            <p:ph type="title"/>
          </p:nvPr>
        </p:nvSpPr>
        <p:spPr>
          <a:xfrm>
            <a:off x="683568" y="332656"/>
            <a:ext cx="7543800" cy="1440160"/>
          </a:xfrm>
        </p:spPr>
        <p:txBody>
          <a:bodyPr>
            <a:normAutofit/>
          </a:bodyPr>
          <a:lstStyle/>
          <a:p>
            <a:pPr algn="ctr"/>
            <a:r>
              <a:rPr lang="tr-TR" sz="3000" b="1" u="sng" dirty="0"/>
              <a:t>İOKBS sınav giriş yeri ve belgesi ne zaman yayımlanacaktır?</a:t>
            </a:r>
            <a:endParaRPr lang="tr-TR" sz="3000" u="sng" dirty="0"/>
          </a:p>
        </p:txBody>
      </p:sp>
    </p:spTree>
    <p:extLst>
      <p:ext uri="{BB962C8B-B14F-4D97-AF65-F5344CB8AC3E}">
        <p14:creationId xmlns:p14="http://schemas.microsoft.com/office/powerpoint/2010/main" val="1043844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628800"/>
            <a:ext cx="8280920" cy="4752528"/>
          </a:xfrm>
        </p:spPr>
        <p:txBody>
          <a:bodyPr>
            <a:normAutofit/>
          </a:bodyPr>
          <a:lstStyle/>
          <a:p>
            <a:pPr marL="18288" indent="0" algn="ctr">
              <a:buNone/>
            </a:pPr>
            <a:r>
              <a:rPr lang="tr-TR" sz="4000" dirty="0"/>
              <a:t>2023 yılı </a:t>
            </a:r>
            <a:r>
              <a:rPr lang="tr-TR" sz="4000" dirty="0" err="1"/>
              <a:t>İOKBS’de</a:t>
            </a:r>
            <a:r>
              <a:rPr lang="tr-TR" sz="4000" dirty="0"/>
              <a:t> </a:t>
            </a:r>
          </a:p>
          <a:p>
            <a:pPr marL="0" indent="0" algn="ctr">
              <a:buNone/>
            </a:pPr>
            <a:r>
              <a:rPr lang="tr-TR" sz="4000" dirty="0"/>
              <a:t>tüm sınıf seviyelerine dörder seçenekli 100 soru sorulacak ve sınav süresi 120 dakika olacaktır.</a:t>
            </a:r>
          </a:p>
        </p:txBody>
      </p:sp>
      <p:sp>
        <p:nvSpPr>
          <p:cNvPr id="2" name="Başlık 1"/>
          <p:cNvSpPr>
            <a:spLocks noGrp="1"/>
          </p:cNvSpPr>
          <p:nvPr>
            <p:ph type="title"/>
          </p:nvPr>
        </p:nvSpPr>
        <p:spPr>
          <a:xfrm>
            <a:off x="777240" y="188640"/>
            <a:ext cx="7543800" cy="1656184"/>
          </a:xfrm>
        </p:spPr>
        <p:txBody>
          <a:bodyPr>
            <a:normAutofit/>
          </a:bodyPr>
          <a:lstStyle/>
          <a:p>
            <a:pPr algn="ctr"/>
            <a:r>
              <a:rPr lang="tr-TR" b="1" u="sng" dirty="0" err="1"/>
              <a:t>İOKBS'nin</a:t>
            </a:r>
            <a:r>
              <a:rPr lang="tr-TR" b="1" u="sng" dirty="0"/>
              <a:t> soru sayısı ve süresi ne kadardır?</a:t>
            </a:r>
            <a:endParaRPr lang="tr-TR" u="sng" dirty="0"/>
          </a:p>
        </p:txBody>
      </p:sp>
    </p:spTree>
    <p:extLst>
      <p:ext uri="{BB962C8B-B14F-4D97-AF65-F5344CB8AC3E}">
        <p14:creationId xmlns:p14="http://schemas.microsoft.com/office/powerpoint/2010/main" val="2243126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80920" cy="4680520"/>
          </a:xfrm>
        </p:spPr>
        <p:txBody>
          <a:bodyPr>
            <a:normAutofit/>
          </a:bodyPr>
          <a:lstStyle/>
          <a:p>
            <a:pPr marL="18288" indent="0">
              <a:buNone/>
            </a:pPr>
            <a:r>
              <a:rPr lang="tr-TR" sz="3000" dirty="0"/>
              <a:t>Öğrenciler sınava gelirken yanlarında geçerli kimlik belgesi (T.C. kimlik numaralı nüfus cüzdanı/T.C. kimlik kartı veya geçerlilik süresi devam eden pasaport, pasaportları olmayan KKTC vatandaşları için fotoğraflı ve kimlik numaralı KKTC kimlik kartı) ile koyu siyah ve yumuşak uçlu kurşun kalem, kalemtıraş ve leke bırakmayan silgi bulunduracaktır.</a:t>
            </a:r>
          </a:p>
        </p:txBody>
      </p:sp>
      <p:sp>
        <p:nvSpPr>
          <p:cNvPr id="2" name="Başlık 1"/>
          <p:cNvSpPr>
            <a:spLocks noGrp="1"/>
          </p:cNvSpPr>
          <p:nvPr>
            <p:ph type="title"/>
          </p:nvPr>
        </p:nvSpPr>
        <p:spPr>
          <a:xfrm>
            <a:off x="777240" y="764704"/>
            <a:ext cx="7543800" cy="720080"/>
          </a:xfrm>
        </p:spPr>
        <p:txBody>
          <a:bodyPr>
            <a:noAutofit/>
          </a:bodyPr>
          <a:lstStyle/>
          <a:p>
            <a:r>
              <a:rPr lang="tr-TR" sz="3000" b="1" u="sng" dirty="0"/>
              <a:t>Adaylar sınava gelirken yanlarında ne getirmelidirler?</a:t>
            </a:r>
            <a:endParaRPr lang="tr-TR" sz="3000" u="sng" dirty="0"/>
          </a:p>
        </p:txBody>
      </p:sp>
    </p:spTree>
    <p:extLst>
      <p:ext uri="{BB962C8B-B14F-4D97-AF65-F5344CB8AC3E}">
        <p14:creationId xmlns:p14="http://schemas.microsoft.com/office/powerpoint/2010/main" val="602654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708920"/>
            <a:ext cx="8229600" cy="3417243"/>
          </a:xfrm>
        </p:spPr>
        <p:txBody>
          <a:bodyPr>
            <a:normAutofit/>
          </a:bodyPr>
          <a:lstStyle/>
          <a:p>
            <a:pPr marL="0" indent="0" algn="ctr">
              <a:buNone/>
            </a:pPr>
            <a:r>
              <a:rPr lang="tr-TR" sz="5000" dirty="0"/>
              <a:t>29 Mayıs - 16 Haziran 2023 tarihleri arasındadır.</a:t>
            </a:r>
          </a:p>
        </p:txBody>
      </p:sp>
      <p:sp>
        <p:nvSpPr>
          <p:cNvPr id="2" name="Başlık 1"/>
          <p:cNvSpPr>
            <a:spLocks noGrp="1"/>
          </p:cNvSpPr>
          <p:nvPr>
            <p:ph type="title"/>
          </p:nvPr>
        </p:nvSpPr>
        <p:spPr>
          <a:xfrm>
            <a:off x="457200" y="274638"/>
            <a:ext cx="8229600" cy="1858218"/>
          </a:xfrm>
        </p:spPr>
        <p:txBody>
          <a:bodyPr>
            <a:normAutofit/>
          </a:bodyPr>
          <a:lstStyle/>
          <a:p>
            <a:pPr algn="ctr"/>
            <a:r>
              <a:rPr lang="tr-TR" sz="5000" b="1" u="sng" dirty="0"/>
              <a:t>İOKBS başvuru tarihi </a:t>
            </a:r>
            <a:br>
              <a:rPr lang="tr-TR" sz="5000" b="1" u="sng" dirty="0"/>
            </a:br>
            <a:r>
              <a:rPr lang="tr-TR" sz="5000" b="1" u="sng" dirty="0"/>
              <a:t>ne zamandır?</a:t>
            </a:r>
            <a:endParaRPr lang="tr-TR" sz="5000" u="sng" dirty="0"/>
          </a:p>
        </p:txBody>
      </p:sp>
    </p:spTree>
    <p:extLst>
      <p:ext uri="{BB962C8B-B14F-4D97-AF65-F5344CB8AC3E}">
        <p14:creationId xmlns:p14="http://schemas.microsoft.com/office/powerpoint/2010/main" val="143859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7624" y="1988840"/>
            <a:ext cx="7344816" cy="4104456"/>
          </a:xfrm>
        </p:spPr>
        <p:txBody>
          <a:bodyPr>
            <a:normAutofit fontScale="92500" lnSpcReduction="10000"/>
          </a:bodyPr>
          <a:lstStyle/>
          <a:p>
            <a:pPr marL="18288" indent="0" algn="ctr">
              <a:buNone/>
            </a:pPr>
            <a:r>
              <a:rPr lang="tr-TR" sz="5000" dirty="0"/>
              <a:t>3 Eylül 2023 Pazar Günü, Türkiye saati ile saat 10.00’da sınav merkezlerinde tek oturum şeklinde gerçekleştirilecektir.</a:t>
            </a:r>
          </a:p>
        </p:txBody>
      </p:sp>
      <p:sp>
        <p:nvSpPr>
          <p:cNvPr id="2" name="Başlık 1"/>
          <p:cNvSpPr>
            <a:spLocks noGrp="1"/>
          </p:cNvSpPr>
          <p:nvPr>
            <p:ph type="title"/>
          </p:nvPr>
        </p:nvSpPr>
        <p:spPr>
          <a:xfrm>
            <a:off x="457200" y="274638"/>
            <a:ext cx="8229600" cy="1138138"/>
          </a:xfrm>
        </p:spPr>
        <p:txBody>
          <a:bodyPr>
            <a:normAutofit fontScale="90000"/>
          </a:bodyPr>
          <a:lstStyle/>
          <a:p>
            <a:pPr algn="ctr"/>
            <a:r>
              <a:rPr lang="tr-TR" sz="5000" b="1" u="sng" dirty="0"/>
              <a:t>İOKBS ne zaman yapılacaktır?</a:t>
            </a:r>
            <a:endParaRPr lang="tr-TR" sz="5000" u="sng" dirty="0"/>
          </a:p>
        </p:txBody>
      </p:sp>
    </p:spTree>
    <p:extLst>
      <p:ext uri="{BB962C8B-B14F-4D97-AF65-F5344CB8AC3E}">
        <p14:creationId xmlns:p14="http://schemas.microsoft.com/office/powerpoint/2010/main" val="920527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363272" cy="5400600"/>
          </a:xfrm>
        </p:spPr>
        <p:txBody>
          <a:bodyPr>
            <a:normAutofit fontScale="92500" lnSpcReduction="10000"/>
          </a:bodyPr>
          <a:lstStyle/>
          <a:p>
            <a:r>
              <a:rPr lang="tr-TR" dirty="0"/>
              <a:t>Türkiye Cumhuriyeti veya Kuzey Kıbrıs Türk Cumhuriyeti vatandaşı olmak, </a:t>
            </a:r>
          </a:p>
          <a:p>
            <a:r>
              <a:rPr lang="tr-TR" dirty="0"/>
              <a:t>Mevzuatta belirtilen kayıt ve kabul şartlarını taşımak, </a:t>
            </a:r>
          </a:p>
          <a:p>
            <a:r>
              <a:rPr lang="tr-TR" dirty="0"/>
              <a:t>İlköğretim ve ortaöğretim okullarında, sınavın yapıldığı ders yılında okul değiştirme yaptırımı/cezası almamış olmak, </a:t>
            </a:r>
          </a:p>
          <a:p>
            <a:r>
              <a:rPr lang="tr-TR" dirty="0"/>
              <a:t>Ortaokullar, imam hatip ortaokulları veya özel eğitim ortaokullarının 5’inci, 6’ncı, 7’nci ve 8’inci sınıfları ile ortaöğretim kurumlarının hazırlık sınıfı, 9’uncu, 10’uncu ve 11’inci sınıflarında öğrenci olmak,</a:t>
            </a:r>
          </a:p>
          <a:p>
            <a:r>
              <a:rPr lang="tr-TR" dirty="0"/>
              <a:t>Ailenin bir önceki mali yıla ait yıllık gelir toplamından fert başına düşen net miktarın, içinde bulunulan mali yılın Merkezî Yönetim Bütçe Kanunu’nda belirtilen Millî Eğitim Bakanlığı okul pansiyon ücretinin en azının 4 (dört) katını geçmemesi kaydıyla maddi imkânlardan yoksun bulunmak. </a:t>
            </a:r>
          </a:p>
          <a:p>
            <a:r>
              <a:rPr lang="tr-TR" dirty="0"/>
              <a:t>Ailenin 2022 senesi yıllık gelir toplamından fert başına düşen toplam miktarın 2023 Mali Yılı için tespit edilen 46.000 (kırk altı bin) TL’yi geçmemesi gerekir. </a:t>
            </a:r>
          </a:p>
          <a:p>
            <a:r>
              <a:rPr lang="tr-TR" dirty="0"/>
              <a:t>Aile gelirinin tespitinde ailenin 2022 yılında elde ettiği tüm gelirleri esas alınacaktır.</a:t>
            </a:r>
          </a:p>
        </p:txBody>
      </p:sp>
      <p:sp>
        <p:nvSpPr>
          <p:cNvPr id="2" name="Başlık 1"/>
          <p:cNvSpPr>
            <a:spLocks noGrp="1"/>
          </p:cNvSpPr>
          <p:nvPr>
            <p:ph type="title"/>
          </p:nvPr>
        </p:nvSpPr>
        <p:spPr>
          <a:xfrm>
            <a:off x="457200" y="274638"/>
            <a:ext cx="8229600" cy="706090"/>
          </a:xfrm>
        </p:spPr>
        <p:txBody>
          <a:bodyPr>
            <a:normAutofit/>
          </a:bodyPr>
          <a:lstStyle/>
          <a:p>
            <a:pPr algn="ctr"/>
            <a:r>
              <a:rPr lang="tr-TR" sz="3000" b="1" u="sng" dirty="0"/>
              <a:t>İOKBS başvuru şartları nelerdir?</a:t>
            </a:r>
            <a:endParaRPr lang="tr-TR" sz="3000" u="sng" dirty="0"/>
          </a:p>
        </p:txBody>
      </p:sp>
    </p:spTree>
    <p:extLst>
      <p:ext uri="{BB962C8B-B14F-4D97-AF65-F5344CB8AC3E}">
        <p14:creationId xmlns:p14="http://schemas.microsoft.com/office/powerpoint/2010/main" val="2686492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5001419"/>
          </a:xfrm>
        </p:spPr>
        <p:txBody>
          <a:bodyPr>
            <a:normAutofit fontScale="92500"/>
          </a:bodyPr>
          <a:lstStyle/>
          <a:p>
            <a:r>
              <a:rPr lang="tr-TR" dirty="0"/>
              <a:t>Millî Eğitim Bakanlığına Bağlı Resmî Okullarda Yatılılık, Bursluluk, Sosyal Yardımlar ve Okul Pansiyonları Yönetmeliği’nde yer alan “EK-1 Öğrenci Ailesinin Maddî Durumunu Gösteren Beyanname” de öngörülen ve bu beyana esas olan gelirin tespitinde;</a:t>
            </a:r>
          </a:p>
          <a:p>
            <a:r>
              <a:rPr lang="tr-TR" dirty="0"/>
              <a:t>EK-1 Öğrenci Ailesinin Maddi Durumunu Gösteren Beyanname ile beyana esas olan velinin ve eşi çalışıyor ise aynı zamanda eşinin, bütün yıllık gelir durumunu gösteren vergi dairesi, muhasebe birimi veya ilgili kişi, kurum ve kuruluşlardan alınacak 2022 yılına ait 12 aylık toplam gelirlerini (çalıştığı ve çalışmadığı aylar ile birlikte) gösteren belge,</a:t>
            </a:r>
          </a:p>
          <a:p>
            <a:r>
              <a:rPr lang="tr-TR" dirty="0"/>
              <a:t>Velinin ve eşinin bakmakla yükümlü olduğu anne ve babası ile ilgili tedavi yardımı beyannamesi, varsa bakmakla yükümlü olduğu diğer şahıslarla ilgili mahkeme kararı örneği, </a:t>
            </a:r>
          </a:p>
          <a:p>
            <a:r>
              <a:rPr lang="tr-TR" dirty="0"/>
              <a:t>Velinin ve varsa eşinin bakmakla yükümlü olduğu aile üyelerinin T.C. kimlik numaraları ile doğum tarihlerinin yazılı beyanı esastır.</a:t>
            </a:r>
          </a:p>
          <a:p>
            <a:endParaRPr lang="tr-TR" dirty="0"/>
          </a:p>
        </p:txBody>
      </p:sp>
      <p:sp>
        <p:nvSpPr>
          <p:cNvPr id="2" name="Başlık 1"/>
          <p:cNvSpPr>
            <a:spLocks noGrp="1"/>
          </p:cNvSpPr>
          <p:nvPr>
            <p:ph type="title"/>
          </p:nvPr>
        </p:nvSpPr>
        <p:spPr>
          <a:xfrm>
            <a:off x="179512" y="116632"/>
            <a:ext cx="8712968" cy="720080"/>
          </a:xfrm>
        </p:spPr>
        <p:txBody>
          <a:bodyPr>
            <a:normAutofit fontScale="90000"/>
          </a:bodyPr>
          <a:lstStyle/>
          <a:p>
            <a:r>
              <a:rPr lang="tr-TR" sz="2800" b="1" u="sng" dirty="0" err="1"/>
              <a:t>İOKBS'ye</a:t>
            </a:r>
            <a:r>
              <a:rPr lang="tr-TR" sz="2800" b="1" u="sng" dirty="0"/>
              <a:t> başvuru yaparken gelir beyanı esasları nelerdir?</a:t>
            </a:r>
            <a:endParaRPr lang="tr-TR" sz="2800" u="sng" dirty="0"/>
          </a:p>
        </p:txBody>
      </p:sp>
    </p:spTree>
    <p:extLst>
      <p:ext uri="{BB962C8B-B14F-4D97-AF65-F5344CB8AC3E}">
        <p14:creationId xmlns:p14="http://schemas.microsoft.com/office/powerpoint/2010/main" val="1451207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1844824"/>
            <a:ext cx="8496944" cy="4608512"/>
          </a:xfrm>
        </p:spPr>
        <p:txBody>
          <a:bodyPr>
            <a:noAutofit/>
          </a:bodyPr>
          <a:lstStyle/>
          <a:p>
            <a:pPr marL="18288" indent="0">
              <a:buNone/>
            </a:pPr>
            <a:r>
              <a:rPr lang="tr-TR" sz="2500" dirty="0"/>
              <a:t>Serbest meslek sahibi ise vergi dairesinin adı, adresi ve hesap numarası belirtilen, basit veya gerçek usulde vergiye bağlı olan mükelleflerin bir önceki yıla ait gelir vergisi matrahını gösteren belge,   Ücretli veya maaşlı çalışıyor ise muhasebe birimi veya ilgili kişi, kurum ve kuruluşlardan alınacak aylar itibarıyla bir önceki yıla ait on iki aylık toplam gelirini gösteren belge dikkate alınarak gelirin on iki ayı bulmaması hâlinde son aylık geliri esas alınarak on iki ay üzerinden yıllık hesaplanacaktır.</a:t>
            </a:r>
          </a:p>
        </p:txBody>
      </p:sp>
      <p:sp>
        <p:nvSpPr>
          <p:cNvPr id="2" name="Başlık 1"/>
          <p:cNvSpPr>
            <a:spLocks noGrp="1"/>
          </p:cNvSpPr>
          <p:nvPr>
            <p:ph type="title"/>
          </p:nvPr>
        </p:nvSpPr>
        <p:spPr>
          <a:xfrm>
            <a:off x="777240" y="476672"/>
            <a:ext cx="7543800" cy="1368152"/>
          </a:xfrm>
        </p:spPr>
        <p:txBody>
          <a:bodyPr>
            <a:normAutofit/>
          </a:bodyPr>
          <a:lstStyle/>
          <a:p>
            <a:r>
              <a:rPr lang="tr-TR" sz="3000" b="1" u="sng" dirty="0"/>
              <a:t>Serbest meslek çalışanlarının gelir beyannamesi nasıl hesaplanacaktır?</a:t>
            </a:r>
            <a:endParaRPr lang="tr-TR" sz="3000" u="sng" dirty="0"/>
          </a:p>
        </p:txBody>
      </p:sp>
    </p:spTree>
    <p:extLst>
      <p:ext uri="{BB962C8B-B14F-4D97-AF65-F5344CB8AC3E}">
        <p14:creationId xmlns:p14="http://schemas.microsoft.com/office/powerpoint/2010/main" val="3538964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492896"/>
            <a:ext cx="8229600" cy="3633267"/>
          </a:xfrm>
        </p:spPr>
        <p:txBody>
          <a:bodyPr>
            <a:normAutofit/>
          </a:bodyPr>
          <a:lstStyle/>
          <a:p>
            <a:pPr marL="18288" indent="0" algn="ctr">
              <a:buNone/>
            </a:pPr>
            <a:r>
              <a:rPr lang="tr-TR" sz="5000" dirty="0"/>
              <a:t>Aile gelirinin tespitinde, ailenin 2022 yılında elde ettiği tüm gelirleri esas alınacaktır.</a:t>
            </a:r>
          </a:p>
        </p:txBody>
      </p:sp>
      <p:sp>
        <p:nvSpPr>
          <p:cNvPr id="2" name="Başlık 1"/>
          <p:cNvSpPr>
            <a:spLocks noGrp="1"/>
          </p:cNvSpPr>
          <p:nvPr>
            <p:ph type="title"/>
          </p:nvPr>
        </p:nvSpPr>
        <p:spPr>
          <a:xfrm>
            <a:off x="457200" y="548680"/>
            <a:ext cx="8229600" cy="1224136"/>
          </a:xfrm>
        </p:spPr>
        <p:txBody>
          <a:bodyPr>
            <a:noAutofit/>
          </a:bodyPr>
          <a:lstStyle/>
          <a:p>
            <a:pPr algn="ctr"/>
            <a:r>
              <a:rPr lang="tr-TR" sz="4000" b="1" u="sng" dirty="0"/>
              <a:t>Yıllık gelir beyannamesine hangi gelirler dâhil edilmelidir?</a:t>
            </a:r>
            <a:endParaRPr lang="tr-TR" sz="4000" u="sng" dirty="0"/>
          </a:p>
        </p:txBody>
      </p:sp>
    </p:spTree>
    <p:extLst>
      <p:ext uri="{BB962C8B-B14F-4D97-AF65-F5344CB8AC3E}">
        <p14:creationId xmlns:p14="http://schemas.microsoft.com/office/powerpoint/2010/main" val="36432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700808"/>
            <a:ext cx="8208912" cy="4752528"/>
          </a:xfrm>
        </p:spPr>
        <p:txBody>
          <a:bodyPr>
            <a:normAutofit/>
          </a:bodyPr>
          <a:lstStyle/>
          <a:p>
            <a:r>
              <a:rPr lang="tr-TR" sz="2300" dirty="0"/>
              <a:t>Öğrencinin;</a:t>
            </a:r>
          </a:p>
          <a:p>
            <a:r>
              <a:rPr lang="tr-TR" sz="2300" dirty="0"/>
              <a:t>Elektronik ortamdaki bilgilerinde eksiklik, hata veya çelişki varsa,</a:t>
            </a:r>
          </a:p>
          <a:p>
            <a:r>
              <a:rPr lang="tr-TR" sz="2300" dirty="0"/>
              <a:t>Okul müdürlüğü, elektronik ortamda başvurusunu onaylamamışsa,</a:t>
            </a:r>
          </a:p>
          <a:p>
            <a:r>
              <a:rPr lang="tr-TR" sz="2300" dirty="0"/>
              <a:t>Başvurusu için gerekli bilgi ve belgeler eksiksiz olarak okul müdürlüğüne teslim edilmemişse,</a:t>
            </a:r>
          </a:p>
          <a:p>
            <a:r>
              <a:rPr lang="tr-TR" sz="2300" dirty="0"/>
              <a:t>Yurt dışında e-Okul sistemine kayıtlı olmayan okullarda öğrenim gördüğü hâlde, denkliği usulüne uygun düzenlenmemişse, başvurusu geçersiz sayılır.</a:t>
            </a:r>
          </a:p>
          <a:p>
            <a:endParaRPr lang="tr-TR" dirty="0"/>
          </a:p>
        </p:txBody>
      </p:sp>
      <p:sp>
        <p:nvSpPr>
          <p:cNvPr id="2" name="Başlık 1"/>
          <p:cNvSpPr>
            <a:spLocks noGrp="1"/>
          </p:cNvSpPr>
          <p:nvPr>
            <p:ph type="title"/>
          </p:nvPr>
        </p:nvSpPr>
        <p:spPr>
          <a:xfrm>
            <a:off x="777240" y="476672"/>
            <a:ext cx="7543800" cy="1152128"/>
          </a:xfrm>
        </p:spPr>
        <p:txBody>
          <a:bodyPr>
            <a:normAutofit fontScale="90000"/>
          </a:bodyPr>
          <a:lstStyle/>
          <a:p>
            <a:pPr algn="ctr"/>
            <a:r>
              <a:rPr lang="tr-TR" sz="3500" b="1" u="sng" dirty="0"/>
              <a:t>Başvurunun geçersiz sayılacağı durumlar nelerdir?</a:t>
            </a:r>
            <a:endParaRPr lang="tr-TR" sz="3500" u="sng" dirty="0"/>
          </a:p>
        </p:txBody>
      </p:sp>
    </p:spTree>
    <p:extLst>
      <p:ext uri="{BB962C8B-B14F-4D97-AF65-F5344CB8AC3E}">
        <p14:creationId xmlns:p14="http://schemas.microsoft.com/office/powerpoint/2010/main" val="1947535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579296" cy="6480720"/>
          </a:xfrm>
        </p:spPr>
        <p:txBody>
          <a:bodyPr>
            <a:noAutofit/>
          </a:bodyPr>
          <a:lstStyle/>
          <a:p>
            <a:endParaRPr lang="tr-TR" sz="1800" dirty="0"/>
          </a:p>
          <a:p>
            <a:endParaRPr lang="tr-TR" sz="1800" dirty="0"/>
          </a:p>
          <a:p>
            <a:r>
              <a:rPr lang="tr-TR" sz="1800" dirty="0"/>
              <a:t>Başvuru işlemleri </a:t>
            </a:r>
            <a:r>
              <a:rPr lang="tr-TR" sz="1800" dirty="0">
                <a:hlinkClick r:id="rId2"/>
              </a:rPr>
              <a:t>http://www.meb.gov.tr</a:t>
            </a:r>
            <a:r>
              <a:rPr lang="tr-TR" sz="1800" dirty="0"/>
              <a:t> veya </a:t>
            </a:r>
            <a:r>
              <a:rPr lang="tr-TR" sz="1800" dirty="0">
                <a:hlinkClick r:id="rId3"/>
              </a:rPr>
              <a:t>https://e-okul.meb.gov.tr</a:t>
            </a:r>
            <a:r>
              <a:rPr lang="tr-TR" sz="1800" dirty="0"/>
              <a:t> internet adreslerinden yapılabilecektir. 29 Mayıs 2023-16 Haziran 2023 tarihleri arasında;</a:t>
            </a:r>
          </a:p>
          <a:p>
            <a:r>
              <a:rPr lang="tr-TR" sz="1800" dirty="0"/>
              <a:t>Başvuru işlemi yapılırken öğrenciyle ilgili elektronik ortamdan alınan bilgiler velisi tarafından kontrol edilerek (adı/soyadı, ana adı, baba adı, cinsiyeti, doğum yeri, doğum tarihi, sınavda tedbir hizmeti alınmasını gerektirecek özel eğitim ihtiyacı/yetersizlik durumu, alanı/dalı, sınıfı) varsa yanlışlıklar başvurudan önce düzeltilmelidir.</a:t>
            </a:r>
          </a:p>
          <a:p>
            <a:r>
              <a:rPr lang="tr-TR" sz="1800" b="1" dirty="0"/>
              <a:t>Başvuru onaylandıktan sonra elektronik ortamda yapılacak değişiklikler başvuru bilgilerini değiştirmeyecektir. </a:t>
            </a:r>
            <a:r>
              <a:rPr lang="tr-TR" sz="1800" dirty="0"/>
              <a:t>Bu nedenle onaylama işleminden önce bilgilerin doğruluğu veli ve okul yöneticilerince titizlikle incelenmelidir. Bundan sonra yapılan başvurular ve talepler kesinlikle dikkate alınmayacaktır.</a:t>
            </a:r>
          </a:p>
          <a:p>
            <a:r>
              <a:rPr lang="tr-TR" sz="1800" b="1" dirty="0"/>
              <a:t>Sınav başvurusu elektronik ortamda okul müdürlüğü tarafından yapılacaktır. </a:t>
            </a:r>
            <a:r>
              <a:rPr lang="tr-TR" sz="1800" dirty="0"/>
              <a:t>Başvurunun yapıldığına dair okul müdürlüğü tarafından onaylanan ve veli tarafından imzalanan başvuru belgesi sınav bitimine kadar saklanacaktır.</a:t>
            </a:r>
          </a:p>
          <a:p>
            <a:r>
              <a:rPr lang="tr-TR" sz="1800" dirty="0"/>
              <a:t>-Öğrenci velisi, çocuğunun başvuru şartlarını taşıması hâlinde, öğrencinin öğrenim gördüğü okul müdürlüğünde sınav başvurusunu yapabilecektir. Öğrenci velisi, “EK-1 Öğrenci Ailesinin Maddî Durumunu Gösteren Beyanname” ve eklerini, okul müdürlüğüne teslim edecek ve başvurunun yapılmasını sağlayacaktır.</a:t>
            </a:r>
          </a:p>
          <a:p>
            <a:endParaRPr lang="tr-TR" sz="1800" dirty="0"/>
          </a:p>
        </p:txBody>
      </p:sp>
      <p:sp>
        <p:nvSpPr>
          <p:cNvPr id="2" name="Başlık 1"/>
          <p:cNvSpPr>
            <a:spLocks noGrp="1"/>
          </p:cNvSpPr>
          <p:nvPr>
            <p:ph type="title"/>
          </p:nvPr>
        </p:nvSpPr>
        <p:spPr>
          <a:xfrm>
            <a:off x="457200" y="274638"/>
            <a:ext cx="8229600" cy="418058"/>
          </a:xfrm>
        </p:spPr>
        <p:txBody>
          <a:bodyPr>
            <a:normAutofit fontScale="90000"/>
          </a:bodyPr>
          <a:lstStyle/>
          <a:p>
            <a:pPr algn="ctr"/>
            <a:r>
              <a:rPr lang="tr-TR" sz="3000" b="1" u="sng" dirty="0"/>
              <a:t>İOKBS sınav başvurusu nasıl yapılır?</a:t>
            </a:r>
            <a:endParaRPr lang="tr-TR" sz="3000" u="sng" dirty="0"/>
          </a:p>
        </p:txBody>
      </p:sp>
    </p:spTree>
    <p:extLst>
      <p:ext uri="{BB962C8B-B14F-4D97-AF65-F5344CB8AC3E}">
        <p14:creationId xmlns:p14="http://schemas.microsoft.com/office/powerpoint/2010/main" val="9907481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Doğal">
  <a:themeElements>
    <a:clrScheme name="Doğ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oğ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oğ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29</TotalTime>
  <Words>593</Words>
  <Application>Microsoft Office PowerPoint</Application>
  <PresentationFormat>Ekran Gösterisi (4:3)</PresentationFormat>
  <Paragraphs>46</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Doğal</vt:lpstr>
      <vt:lpstr>.</vt:lpstr>
      <vt:lpstr>İOKBS başvuru tarihi  ne zamandır?</vt:lpstr>
      <vt:lpstr>İOKBS ne zaman yapılacaktır?</vt:lpstr>
      <vt:lpstr>İOKBS başvuru şartları nelerdir?</vt:lpstr>
      <vt:lpstr>İOKBS'ye başvuru yaparken gelir beyanı esasları nelerdir?</vt:lpstr>
      <vt:lpstr>Serbest meslek çalışanlarının gelir beyannamesi nasıl hesaplanacaktır?</vt:lpstr>
      <vt:lpstr>Yıllık gelir beyannamesine hangi gelirler dâhil edilmelidir?</vt:lpstr>
      <vt:lpstr>Başvurunun geçersiz sayılacağı durumlar nelerdir?</vt:lpstr>
      <vt:lpstr>İOKBS sınav başvurusu nasıl yapılır?</vt:lpstr>
      <vt:lpstr>İOKBS sınav giriş yeri ve belgesi ne zaman yayımlanacaktır?</vt:lpstr>
      <vt:lpstr>İOKBS'nin soru sayısı ve süresi ne kadardır?</vt:lpstr>
      <vt:lpstr>Adaylar sınava gelirken yanlarında ne getirmelidirler?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 CAYMAZ</dc:creator>
  <cp:lastModifiedBy>abdullah caymaz</cp:lastModifiedBy>
  <cp:revision>5</cp:revision>
  <dcterms:created xsi:type="dcterms:W3CDTF">2023-06-01T08:12:17Z</dcterms:created>
  <dcterms:modified xsi:type="dcterms:W3CDTF">2023-06-01T09:29:37Z</dcterms:modified>
</cp:coreProperties>
</file>